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9" r:id="rId20"/>
    <p:sldId id="278" r:id="rId21"/>
    <p:sldId id="280" r:id="rId22"/>
    <p:sldId id="281" r:id="rId23"/>
    <p:sldId id="282" r:id="rId24"/>
    <p:sldId id="283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5F818-25D4-42D8-B6B3-BC93AB023BF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71848-3060-43DC-9429-56AB90C0D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782401-291E-4154-A3F3-42B07E7B2BB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CD39-B0D7-47E0-A7CC-1AE99D0A861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FMOH: IST/ IRT designing Workshop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206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7959-F0DB-4A43-9AF2-6EBD5F29828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F428-9EBD-44D9-B336-B8FE1E2A5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5" name="Google Shape;287;p48"/>
          <p:cNvSpPr txBox="1">
            <a:spLocks/>
          </p:cNvSpPr>
          <p:nvPr/>
        </p:nvSpPr>
        <p:spPr>
          <a:xfrm>
            <a:off x="152400" y="990600"/>
            <a:ext cx="5562600" cy="5410200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Lucida Fax" pitchFamily="18" charset="0"/>
              </a:rPr>
              <a:t>HEP Integrated Refresher Training Module Digitalization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itchFamily="18" charset="0"/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6172200" y="6027738"/>
            <a:ext cx="2971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Lucida Fax" pitchFamily="18" charset="0"/>
                <a:cs typeface="DejaVu Sans"/>
              </a:rPr>
              <a:t>December </a:t>
            </a:r>
            <a:r>
              <a:rPr lang="en-US" sz="2400" b="1" dirty="0">
                <a:solidFill>
                  <a:schemeClr val="bg1"/>
                </a:solidFill>
                <a:latin typeface="Lucida Fax" pitchFamily="18" charset="0"/>
                <a:cs typeface="DejaVu Sans"/>
              </a:rPr>
              <a:t>2019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Lucida Fax" pitchFamily="18" charset="0"/>
                <a:cs typeface="DejaVu Sans"/>
              </a:rPr>
              <a:t>Adama</a:t>
            </a:r>
            <a:endParaRPr lang="en-US" sz="2400" b="1" dirty="0">
              <a:solidFill>
                <a:schemeClr val="bg1"/>
              </a:solidFill>
              <a:latin typeface="Lucida Fax" pitchFamily="18" charset="0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effectLst/>
                <a:latin typeface="Lucida Fax" pitchFamily="18" charset="0"/>
              </a:rPr>
              <a:t>Kolb’s theory of experiential learning cycle</a:t>
            </a:r>
            <a:endParaRPr lang="en-GB" sz="3200" dirty="0">
              <a:effectLst/>
              <a:latin typeface="Lucida Fax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alt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930525" y="3200400"/>
            <a:ext cx="3013075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  <a:latin typeface="Lucida Fax" pitchFamily="18" charset="0"/>
              </a:rPr>
              <a:t>Learners</a:t>
            </a:r>
            <a:endParaRPr lang="en-GB" sz="3200" b="1" dirty="0">
              <a:solidFill>
                <a:schemeClr val="accent4">
                  <a:lumMod val="50000"/>
                </a:schemeClr>
              </a:solidFill>
              <a:latin typeface="Lucida Fax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371600"/>
            <a:ext cx="2667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Concrete experience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(values clarification)</a:t>
            </a:r>
            <a:endParaRPr lang="en-GB" sz="2400" b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17352546">
            <a:off x="6515894" y="829469"/>
            <a:ext cx="1235075" cy="2554287"/>
          </a:xfrm>
          <a:prstGeom prst="curvedLeftArrow">
            <a:avLst>
              <a:gd name="adj1" fmla="val 16295"/>
              <a:gd name="adj2" fmla="val 4665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3173413"/>
            <a:ext cx="2362200" cy="1474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Reflective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observation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(critical thinking)</a:t>
            </a:r>
            <a:endParaRPr lang="en-GB" sz="2400" b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 rot="2166688">
            <a:off x="6540500" y="4870450"/>
            <a:ext cx="1146175" cy="1995488"/>
          </a:xfrm>
          <a:prstGeom prst="curvedLeftArrow">
            <a:avLst>
              <a:gd name="adj1" fmla="val 1771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4800600"/>
            <a:ext cx="3505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Abstract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conceptualization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(internalizing </a:t>
            </a:r>
            <a:r>
              <a:rPr lang="it-IT" sz="2400" b="1" dirty="0" smtClean="0">
                <a:solidFill>
                  <a:schemeClr val="tx1"/>
                </a:solidFill>
                <a:latin typeface="Lucida Fax" pitchFamily="18" charset="0"/>
              </a:rPr>
              <a:t>new learning/expanding existing </a:t>
            </a: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learning)</a:t>
            </a:r>
            <a:endParaRPr lang="en-GB" sz="2400" b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173413"/>
            <a:ext cx="3048000" cy="1474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Active experimentation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Lucida Fax" pitchFamily="18" charset="0"/>
              </a:rPr>
              <a:t>(applying new learning)</a:t>
            </a:r>
            <a:endParaRPr lang="en-GB" sz="2400" b="1" dirty="0">
              <a:solidFill>
                <a:schemeClr val="tx1"/>
              </a:solidFill>
              <a:latin typeface="Lucida Fax" pitchFamily="18" charset="0"/>
            </a:endParaRPr>
          </a:p>
        </p:txBody>
      </p:sp>
      <p:sp>
        <p:nvSpPr>
          <p:cNvPr id="15" name="Curved Left Arrow 14"/>
          <p:cNvSpPr/>
          <p:nvPr/>
        </p:nvSpPr>
        <p:spPr>
          <a:xfrm rot="7045371">
            <a:off x="1082960" y="4566352"/>
            <a:ext cx="1116013" cy="2362200"/>
          </a:xfrm>
          <a:prstGeom prst="curvedLeftArrow">
            <a:avLst>
              <a:gd name="adj1" fmla="val 1533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4644911">
            <a:off x="1680369" y="646906"/>
            <a:ext cx="1003300" cy="2376488"/>
          </a:xfrm>
          <a:prstGeom prst="curvedLeftArrow">
            <a:avLst>
              <a:gd name="adj1" fmla="val 1466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89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latin typeface="Lucida Fax" pitchFamily="18" charset="0"/>
              </a:rPr>
              <a:t>Developing a Course Syllabus</a:t>
            </a:r>
            <a:r>
              <a:rPr lang="en-US" dirty="0">
                <a:latin typeface="Cambria" pitchFamily="18" charset="0"/>
              </a:rPr>
              <a:t/>
            </a:r>
            <a:br>
              <a:rPr lang="en-US" dirty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Lucida Fax" pitchFamily="18" charset="0"/>
              </a:rPr>
              <a:t>The </a:t>
            </a:r>
            <a:r>
              <a:rPr lang="en-US" b="1" dirty="0">
                <a:latin typeface="Lucida Fax" pitchFamily="18" charset="0"/>
              </a:rPr>
              <a:t>course syllabus </a:t>
            </a:r>
            <a:r>
              <a:rPr lang="en-US" dirty="0">
                <a:latin typeface="Lucida Fax" pitchFamily="18" charset="0"/>
              </a:rPr>
              <a:t>provides a summary of the major components of a</a:t>
            </a:r>
            <a:r>
              <a:rPr lang="en-US" b="1" dirty="0">
                <a:latin typeface="Lucida Fax" pitchFamily="18" charset="0"/>
              </a:rPr>
              <a:t> </a:t>
            </a:r>
            <a:r>
              <a:rPr lang="en-US" dirty="0">
                <a:latin typeface="Lucida Fax" pitchFamily="18" charset="0"/>
              </a:rPr>
              <a:t>course and may be given to individuals requiring information about the</a:t>
            </a:r>
            <a:r>
              <a:rPr lang="en-US" b="1" dirty="0">
                <a:latin typeface="Lucida Fax" pitchFamily="18" charset="0"/>
              </a:rPr>
              <a:t> </a:t>
            </a:r>
            <a:r>
              <a:rPr lang="en-US" dirty="0">
                <a:latin typeface="Lucida Fax" pitchFamily="18" charset="0"/>
              </a:rPr>
              <a:t>course in advance of training. </a:t>
            </a:r>
            <a:endParaRPr lang="en-US" dirty="0" smtClean="0">
              <a:latin typeface="Lucida Fax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 </a:t>
            </a:r>
            <a:r>
              <a:rPr lang="en-US" dirty="0">
                <a:latin typeface="Lucida Fax" pitchFamily="18" charset="0"/>
              </a:rPr>
              <a:t>syllabus usually contains the following information: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Lucida Fax" pitchFamily="18" charset="0"/>
              </a:rPr>
              <a:t>Course </a:t>
            </a:r>
            <a:r>
              <a:rPr lang="en-US" dirty="0" smtClean="0">
                <a:latin typeface="Lucida Fax" pitchFamily="18" charset="0"/>
              </a:rPr>
              <a:t>description                            Methods of course evaluation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Course goals                                         Course duration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Participant </a:t>
            </a:r>
            <a:r>
              <a:rPr lang="en-US" dirty="0">
                <a:latin typeface="Lucida Fax" pitchFamily="18" charset="0"/>
              </a:rPr>
              <a:t>learning </a:t>
            </a:r>
            <a:r>
              <a:rPr lang="en-US" dirty="0" smtClean="0">
                <a:latin typeface="Lucida Fax" pitchFamily="18" charset="0"/>
              </a:rPr>
              <a:t>objectives             Suggested class size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Description </a:t>
            </a:r>
            <a:r>
              <a:rPr lang="en-US" dirty="0">
                <a:latin typeface="Lucida Fax" pitchFamily="18" charset="0"/>
              </a:rPr>
              <a:t>of training </a:t>
            </a:r>
            <a:r>
              <a:rPr lang="en-US" dirty="0" smtClean="0">
                <a:latin typeface="Lucida Fax" pitchFamily="18" charset="0"/>
              </a:rPr>
              <a:t>methods           Course dates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Description </a:t>
            </a:r>
            <a:r>
              <a:rPr lang="en-US" dirty="0">
                <a:latin typeface="Lucida Fax" pitchFamily="18" charset="0"/>
              </a:rPr>
              <a:t>of training </a:t>
            </a:r>
            <a:r>
              <a:rPr lang="en-US" dirty="0" smtClean="0">
                <a:latin typeface="Lucida Fax" pitchFamily="18" charset="0"/>
              </a:rPr>
              <a:t>materials          Course organizer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Participant </a:t>
            </a:r>
            <a:r>
              <a:rPr lang="en-US" dirty="0">
                <a:latin typeface="Lucida Fax" pitchFamily="18" charset="0"/>
              </a:rPr>
              <a:t>selection criteria</a:t>
            </a:r>
          </a:p>
          <a:p>
            <a:pPr lvl="1">
              <a:buNone/>
            </a:pPr>
            <a:endParaRPr lang="en-US" sz="2400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Training Guide: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IRT: Description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IRT: Goal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IRT: Learning Objectives [# 6 as the module]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Module: Description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Module: Goal [1/6 learning objective]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Module: Objectives [# as per units]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192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Training Guide: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Unit: Description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Unit: Goal [one of module objective]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Unit: Objective [# as per session]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Session: Topic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Session: objective [one of unit objective]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Training Guide: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Enabling objectives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Learning Method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Allowed Time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Learning Materials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Learning Activities/Steps [Instruction and content]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Facilitator Note</a:t>
            </a: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"/>
            <a:ext cx="9144000" cy="68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Fax" pitchFamily="18" charset="0"/>
              </a:rPr>
              <a:t>Study finding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 time- motion study shows that they seem to give due priority to family health services (45% of time spent); hygiene and environmental sanitation (30%) and disease prevention and control 12% but only 1% for NCDs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According to FMOH- HEP assessment report NCD performances are very low in terms of screening, HE, and referral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Fax" pitchFamily="18" charset="0"/>
              </a:rPr>
              <a:t>Study finding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According to MTR-2018 and FMOH 18, HEWs are lacking the required competences in terms of “ knowledge” (KPS) and “skill” to provide NCD services based on Level 4 – critical aspects of competences. “ Skill” domain has been very critical</a:t>
            </a: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Fax" pitchFamily="18" charset="0"/>
              </a:rPr>
              <a:t>Training modality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Face to Face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Distance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E-learning [online]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Blended</a:t>
            </a: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Fax" pitchFamily="18" charset="0"/>
              </a:rPr>
              <a:t>Outline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0687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Health Extension Program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IRT module development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Digital training material development</a:t>
            </a: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Fax" pitchFamily="18" charset="0"/>
              </a:rPr>
              <a:t>Digital Module Development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Digital module [multimedia]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LEEP project on RMNCAH module using SMS and IVR supplemented with face to face approach by basic phone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>
                <a:latin typeface="Lucida Fax" pitchFamily="18" charset="0"/>
              </a:rPr>
              <a:t>SharePlus</a:t>
            </a:r>
            <a:r>
              <a:rPr lang="en-US" dirty="0" smtClean="0">
                <a:latin typeface="Lucida Fax" pitchFamily="18" charset="0"/>
              </a:rPr>
              <a:t> Korea company on hygiene and environment health using 2D, 3D and video graphic in blended training approach by smart phone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Lucida Fax" pitchFamily="18" charset="0"/>
              </a:rPr>
              <a:t>Blended learning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8006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Three main benefits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improved pedagogy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increased access and flexibility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increased cost effectiveness</a:t>
            </a: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Fax" pitchFamily="18" charset="0"/>
              </a:rPr>
              <a:t>Digital IRT Module Development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latin typeface="Lucida Fax" pitchFamily="18" charset="0"/>
              </a:rPr>
              <a:t>General Objectives: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To ensure the health extension professionals’ knowledge, attitude and skills through periodically updated using appropriate digital technology to enable them provide good quality health care services to the community.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Fax" pitchFamily="18" charset="0"/>
              </a:rPr>
              <a:t>Digital 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latin typeface="Lucida Fax" pitchFamily="18" charset="0"/>
              </a:rPr>
              <a:t>Specific objectives: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Develop a digital module of integrated refresher training for health extension professional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Test the digital module to its appropriateness and compatibility as a blended training material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Endorse the digital module and scale at the national for the cascading of integrated refresher training across all regions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Fax" pitchFamily="18" charset="0"/>
              </a:rPr>
              <a:t>Concept of eLearning</a:t>
            </a:r>
            <a:endParaRPr lang="en-US" dirty="0">
              <a:latin typeface="Lucida Fax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70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963"/>
            <a:ext cx="9254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4419600" cy="3429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ill Sans MT" pitchFamily="34" charset="0"/>
              </a:rPr>
              <a:t>Thank You</a:t>
            </a:r>
            <a:endParaRPr lang="en-US" sz="6000" b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Lucida Fax" pitchFamily="18" charset="0"/>
              </a:rPr>
              <a:t>Primary Health Care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It is the bridge to bring basic health services to the people where they live and work.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Astana: From </a:t>
            </a:r>
            <a:r>
              <a:rPr lang="en-US" dirty="0">
                <a:latin typeface="Lucida Fax" pitchFamily="18" charset="0"/>
              </a:rPr>
              <a:t>Alma-Ata towards universal health </a:t>
            </a:r>
            <a:r>
              <a:rPr lang="en-US" dirty="0" smtClean="0">
                <a:latin typeface="Lucida Fax" pitchFamily="18" charset="0"/>
              </a:rPr>
              <a:t>coverage and </a:t>
            </a:r>
            <a:r>
              <a:rPr lang="en-US" dirty="0">
                <a:latin typeface="Lucida Fax" pitchFamily="18" charset="0"/>
              </a:rPr>
              <a:t>the Sustainable Development </a:t>
            </a:r>
            <a:r>
              <a:rPr lang="en-US" dirty="0" smtClean="0">
                <a:latin typeface="Lucida Fax" pitchFamily="18" charset="0"/>
              </a:rPr>
              <a:t>Goals</a:t>
            </a: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6" y="68264"/>
            <a:ext cx="5405804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Lucida Fax" pitchFamily="18" charset="0"/>
                <a:cs typeface="Times New Roman" panose="02020603050405020304" pitchFamily="18" charset="0"/>
              </a:rPr>
              <a:t>HEP: EVOLUTION</a:t>
            </a:r>
            <a:endParaRPr lang="en-US" sz="4400" dirty="0">
              <a:latin typeface="Lucida Fax" pitchFamily="18" charset="0"/>
            </a:endParaRPr>
          </a:p>
        </p:txBody>
      </p:sp>
      <p:sp>
        <p:nvSpPr>
          <p:cNvPr id="4099" name="TextBox 15"/>
          <p:cNvSpPr txBox="1">
            <a:spLocks noChangeArrowheads="1"/>
          </p:cNvSpPr>
          <p:nvPr/>
        </p:nvSpPr>
        <p:spPr bwMode="auto">
          <a:xfrm>
            <a:off x="3987312" y="2249488"/>
            <a:ext cx="19694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Lucida Fax" pitchFamily="18" charset="0"/>
                <a:cs typeface="Times New Roman" pitchFamily="18" charset="0"/>
              </a:rPr>
              <a:t>2017/18</a:t>
            </a:r>
            <a:endParaRPr lang="en-US" sz="2000" dirty="0" smtClean="0">
              <a:latin typeface="Lucida Fax" pitchFamily="18" charset="0"/>
            </a:endParaRPr>
          </a:p>
        </p:txBody>
      </p:sp>
      <p:sp>
        <p:nvSpPr>
          <p:cNvPr id="4100" name="TextBox 16"/>
          <p:cNvSpPr txBox="1">
            <a:spLocks noChangeArrowheads="1"/>
          </p:cNvSpPr>
          <p:nvPr/>
        </p:nvSpPr>
        <p:spPr bwMode="auto">
          <a:xfrm>
            <a:off x="3987312" y="4065588"/>
            <a:ext cx="19694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Lucida Fax" pitchFamily="18" charset="0"/>
                <a:cs typeface="Times New Roman" pitchFamily="18" charset="0"/>
              </a:rPr>
              <a:t>2009</a:t>
            </a:r>
          </a:p>
        </p:txBody>
      </p:sp>
      <p:sp>
        <p:nvSpPr>
          <p:cNvPr id="4101" name="TextBox 17"/>
          <p:cNvSpPr txBox="1">
            <a:spLocks noChangeArrowheads="1"/>
          </p:cNvSpPr>
          <p:nvPr/>
        </p:nvSpPr>
        <p:spPr bwMode="auto">
          <a:xfrm>
            <a:off x="2233246" y="2911475"/>
            <a:ext cx="19694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Lucida Fax" pitchFamily="18" charset="0"/>
                <a:cs typeface="Times New Roman" pitchFamily="18" charset="0"/>
              </a:rPr>
              <a:t>2010</a:t>
            </a:r>
            <a:endParaRPr lang="en-US" sz="2000" dirty="0" smtClean="0">
              <a:latin typeface="Lucida Fax" pitchFamily="18" charset="0"/>
            </a:endParaRPr>
          </a:p>
        </p:txBody>
      </p:sp>
      <p:sp>
        <p:nvSpPr>
          <p:cNvPr id="4102" name="TextBox 18"/>
          <p:cNvSpPr txBox="1">
            <a:spLocks noChangeArrowheads="1"/>
          </p:cNvSpPr>
          <p:nvPr/>
        </p:nvSpPr>
        <p:spPr bwMode="auto">
          <a:xfrm>
            <a:off x="2102827" y="4746625"/>
            <a:ext cx="19694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Lucida Fax" pitchFamily="18" charset="0"/>
              </a:rPr>
              <a:t>2006/7</a:t>
            </a:r>
          </a:p>
        </p:txBody>
      </p:sp>
      <p:sp>
        <p:nvSpPr>
          <p:cNvPr id="4103" name="TextBox 19"/>
          <p:cNvSpPr txBox="1">
            <a:spLocks noChangeArrowheads="1"/>
          </p:cNvSpPr>
          <p:nvPr/>
        </p:nvSpPr>
        <p:spPr bwMode="auto">
          <a:xfrm>
            <a:off x="3966797" y="6086475"/>
            <a:ext cx="151960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Lucida Fax" pitchFamily="18" charset="0"/>
              </a:rPr>
              <a:t>2003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81354" y="1636713"/>
            <a:ext cx="7274169" cy="5257800"/>
            <a:chOff x="1086200" y="1371600"/>
            <a:chExt cx="7880145" cy="5257800"/>
          </a:xfrm>
        </p:grpSpPr>
        <p:sp>
          <p:nvSpPr>
            <p:cNvPr id="4109" name="TextBox 23"/>
            <p:cNvSpPr txBox="1">
              <a:spLocks noChangeArrowheads="1"/>
            </p:cNvSpPr>
            <p:nvPr/>
          </p:nvSpPr>
          <p:spPr bwMode="auto">
            <a:xfrm>
              <a:off x="6782002" y="1763712"/>
              <a:ext cx="218434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b="1" dirty="0" smtClean="0">
                  <a:latin typeface="Lucida Fax" pitchFamily="18" charset="0"/>
                  <a:cs typeface="Times New Roman" pitchFamily="18" charset="0"/>
                </a:rPr>
                <a:t>Second generation HEP and HEP optimization </a:t>
              </a:r>
            </a:p>
          </p:txBody>
        </p:sp>
        <p:sp>
          <p:nvSpPr>
            <p:cNvPr id="4110" name="Rectangle 24"/>
            <p:cNvSpPr>
              <a:spLocks noChangeArrowheads="1"/>
            </p:cNvSpPr>
            <p:nvPr/>
          </p:nvSpPr>
          <p:spPr bwMode="auto">
            <a:xfrm>
              <a:off x="1086200" y="2573337"/>
              <a:ext cx="1758904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Lucida Fax" pitchFamily="18" charset="0"/>
                  <a:cs typeface="Times New Roman" pitchFamily="18" charset="0"/>
                </a:rPr>
                <a:t>Health Development Army</a:t>
              </a:r>
              <a:endParaRPr lang="en-US" sz="1600" b="1" dirty="0">
                <a:latin typeface="Lucida Fax" pitchFamily="18" charset="0"/>
                <a:cs typeface="Times New Roman" pitchFamily="18" charset="0"/>
              </a:endParaRPr>
            </a:p>
          </p:txBody>
        </p:sp>
        <p:sp>
          <p:nvSpPr>
            <p:cNvPr id="4111" name="Rectangle 27"/>
            <p:cNvSpPr>
              <a:spLocks noChangeArrowheads="1"/>
            </p:cNvSpPr>
            <p:nvPr/>
          </p:nvSpPr>
          <p:spPr bwMode="auto">
            <a:xfrm>
              <a:off x="6753428" y="3884612"/>
              <a:ext cx="1933525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Lucida Fax" pitchFamily="18" charset="0"/>
                  <a:cs typeface="Times New Roman" pitchFamily="18" charset="0"/>
                </a:rPr>
                <a:t>Urban Health Extension program</a:t>
              </a:r>
            </a:p>
          </p:txBody>
        </p:sp>
        <p:sp>
          <p:nvSpPr>
            <p:cNvPr id="4112" name="Rectangle 30"/>
            <p:cNvSpPr>
              <a:spLocks noChangeArrowheads="1"/>
            </p:cNvSpPr>
            <p:nvPr/>
          </p:nvSpPr>
          <p:spPr bwMode="auto">
            <a:xfrm>
              <a:off x="1086200" y="4460875"/>
              <a:ext cx="1593808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Lucida Fax" pitchFamily="18" charset="0"/>
                  <a:cs typeface="Times New Roman" pitchFamily="18" charset="0"/>
                </a:rPr>
                <a:t>Pastoralist HEP launched</a:t>
              </a:r>
            </a:p>
          </p:txBody>
        </p:sp>
        <p:sp>
          <p:nvSpPr>
            <p:cNvPr id="4113" name="Rectangle 31"/>
            <p:cNvSpPr>
              <a:spLocks noChangeArrowheads="1"/>
            </p:cNvSpPr>
            <p:nvPr/>
          </p:nvSpPr>
          <p:spPr bwMode="auto">
            <a:xfrm>
              <a:off x="6559758" y="5403850"/>
              <a:ext cx="24065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Lucida Fax" pitchFamily="18" charset="0"/>
                  <a:cs typeface="Times New Roman" pitchFamily="18" charset="0"/>
                </a:rPr>
                <a:t>HEP launched and expansion to rural kebeles in 2005</a:t>
              </a:r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954639" y="1371600"/>
              <a:ext cx="3562258" cy="5257800"/>
              <a:chOff x="2954639" y="1371600"/>
              <a:chExt cx="3562258" cy="5257800"/>
            </a:xfrm>
          </p:grpSpPr>
          <p:sp>
            <p:nvSpPr>
              <p:cNvPr id="35" name="Up Arrow 34"/>
              <p:cNvSpPr/>
              <p:nvPr/>
            </p:nvSpPr>
            <p:spPr>
              <a:xfrm>
                <a:off x="4343665" y="1371600"/>
                <a:ext cx="990574" cy="5257800"/>
              </a:xfrm>
              <a:prstGeom prst="upArrow">
                <a:avLst>
                  <a:gd name="adj1" fmla="val 50000"/>
                  <a:gd name="adj2" fmla="val 4341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2954639" y="4992687"/>
                <a:ext cx="1600158" cy="0"/>
              </a:xfrm>
              <a:prstGeom prst="line">
                <a:avLst/>
              </a:prstGeom>
              <a:ln>
                <a:solidFill>
                  <a:srgbClr val="E81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78659" y="4264025"/>
                <a:ext cx="1398550" cy="0"/>
              </a:xfrm>
              <a:prstGeom prst="line">
                <a:avLst/>
              </a:prstGeom>
              <a:ln>
                <a:solidFill>
                  <a:srgbClr val="E81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078659" y="6245225"/>
                <a:ext cx="1419188" cy="0"/>
              </a:xfrm>
              <a:prstGeom prst="line">
                <a:avLst/>
              </a:prstGeom>
              <a:ln>
                <a:solidFill>
                  <a:srgbClr val="E81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048299" y="3205162"/>
                <a:ext cx="1600158" cy="0"/>
              </a:xfrm>
              <a:prstGeom prst="line">
                <a:avLst/>
              </a:prstGeom>
              <a:ln>
                <a:solidFill>
                  <a:srgbClr val="E81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078659" y="2427287"/>
                <a:ext cx="1438237" cy="0"/>
              </a:xfrm>
              <a:prstGeom prst="line">
                <a:avLst/>
              </a:prstGeom>
              <a:ln>
                <a:solidFill>
                  <a:srgbClr val="E81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7543800" y="4268788"/>
            <a:ext cx="1229459" cy="84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Lucida Fax" pitchFamily="18" charset="0"/>
              </a:rPr>
              <a:t>iCCM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27326" y="1722438"/>
            <a:ext cx="1288074" cy="84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Lucida Fax" pitchFamily="18" charset="0"/>
              </a:rPr>
              <a:t>CBNC</a:t>
            </a:r>
          </a:p>
        </p:txBody>
      </p:sp>
      <p:sp>
        <p:nvSpPr>
          <p:cNvPr id="24" name="Oval 23"/>
          <p:cNvSpPr/>
          <p:nvPr/>
        </p:nvSpPr>
        <p:spPr>
          <a:xfrm>
            <a:off x="7086600" y="3078163"/>
            <a:ext cx="1846385" cy="84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Lucida Fax" pitchFamily="18" charset="0"/>
              </a:rPr>
              <a:t>Implanon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91400" y="5484813"/>
            <a:ext cx="1524000" cy="84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Lucida Fax" pitchFamily="18" charset="0"/>
              </a:rPr>
              <a:t>Rx of Malaria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963613"/>
            <a:ext cx="472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Lucida Fax" pitchFamily="18" charset="0"/>
                <a:cs typeface="Times New Roman" panose="02020603050405020304" pitchFamily="18" charset="0"/>
              </a:rPr>
              <a:t>40,000 HEWs &amp; 17,000 HPs</a:t>
            </a:r>
            <a:endParaRPr lang="en-US" sz="2400" b="1" dirty="0">
              <a:solidFill>
                <a:schemeClr val="bg1"/>
              </a:solidFill>
              <a:latin typeface="Lucida Fax" pitchFamily="18" charset="0"/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219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ucida Fax" pitchFamily="18" charset="0"/>
              </a:rPr>
              <a:t>The Goal of  In service Training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495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To </a:t>
            </a:r>
            <a:r>
              <a:rPr lang="en-US" dirty="0">
                <a:latin typeface="Lucida Fax" pitchFamily="18" charset="0"/>
              </a:rPr>
              <a:t>assist health professionals in learning to provide safe, high quality </a:t>
            </a:r>
            <a:r>
              <a:rPr lang="en-US" dirty="0" smtClean="0">
                <a:latin typeface="Lucida Fax" pitchFamily="18" charset="0"/>
              </a:rPr>
              <a:t>health </a:t>
            </a:r>
            <a:r>
              <a:rPr lang="en-US" dirty="0">
                <a:latin typeface="Lucida Fax" pitchFamily="18" charset="0"/>
              </a:rPr>
              <a:t>services to </a:t>
            </a:r>
            <a:r>
              <a:rPr lang="en-US" dirty="0" smtClean="0">
                <a:latin typeface="Lucida Fax" pitchFamily="18" charset="0"/>
              </a:rPr>
              <a:t>the community </a:t>
            </a:r>
            <a:r>
              <a:rPr lang="en-US" dirty="0">
                <a:latin typeface="Lucida Fax" pitchFamily="18" charset="0"/>
              </a:rPr>
              <a:t>through improved work performance</a:t>
            </a:r>
            <a:r>
              <a:rPr lang="en-US" dirty="0" smtClean="0">
                <a:latin typeface="Lucida Fax" pitchFamily="18" charset="0"/>
              </a:rPr>
              <a:t>.</a:t>
            </a:r>
            <a:endParaRPr lang="en-US" dirty="0">
              <a:latin typeface="Lucida Fax" pitchFamily="18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706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Fax" pitchFamily="18" charset="0"/>
              </a:rPr>
              <a:t>In-service Training Methodology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Mastery Training Approach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Adult Learning Principle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Experience Learning Cycle</a:t>
            </a:r>
            <a:endParaRPr lang="en-US" dirty="0"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Fax" pitchFamily="18" charset="0"/>
              </a:rPr>
              <a:t>Mastery Training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019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It</a:t>
            </a:r>
            <a:r>
              <a:rPr lang="en-US" b="1" dirty="0" smtClean="0">
                <a:latin typeface="Lucida Fax" pitchFamily="18" charset="0"/>
              </a:rPr>
              <a:t> </a:t>
            </a:r>
            <a:r>
              <a:rPr lang="en-US" dirty="0" smtClean="0">
                <a:latin typeface="Lucida Fax" pitchFamily="18" charset="0"/>
              </a:rPr>
              <a:t>assumes that all</a:t>
            </a:r>
            <a:r>
              <a:rPr lang="en-US" b="1" dirty="0" smtClean="0">
                <a:latin typeface="Lucida Fax" pitchFamily="18" charset="0"/>
              </a:rPr>
              <a:t> </a:t>
            </a:r>
            <a:r>
              <a:rPr lang="en-US" dirty="0" smtClean="0">
                <a:latin typeface="Lucida Fax" pitchFamily="18" charset="0"/>
              </a:rPr>
              <a:t>participants can master (learn) the required knowledge, skills or attitudes</a:t>
            </a:r>
            <a:r>
              <a:rPr lang="en-US" b="1" dirty="0" smtClean="0">
                <a:latin typeface="Lucida Fax" pitchFamily="18" charset="0"/>
              </a:rPr>
              <a:t> </a:t>
            </a:r>
            <a:r>
              <a:rPr lang="en-US" dirty="0" smtClean="0">
                <a:latin typeface="Lucida Fax" pitchFamily="18" charset="0"/>
              </a:rPr>
              <a:t>provided sufficient time is allowed and appropriate training methods are</a:t>
            </a:r>
            <a:r>
              <a:rPr lang="en-US" b="1" dirty="0" smtClean="0">
                <a:latin typeface="Lucida Fax" pitchFamily="18" charset="0"/>
              </a:rPr>
              <a:t> </a:t>
            </a:r>
            <a:r>
              <a:rPr lang="en-US" dirty="0" smtClean="0">
                <a:latin typeface="Lucida Fax" pitchFamily="18" charset="0"/>
              </a:rPr>
              <a:t>used.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The goal of mastery learning is that 100 percent of those being</a:t>
            </a:r>
            <a:r>
              <a:rPr lang="en-US" b="1" dirty="0" smtClean="0">
                <a:latin typeface="Lucida Fax" pitchFamily="18" charset="0"/>
              </a:rPr>
              <a:t> </a:t>
            </a:r>
            <a:r>
              <a:rPr lang="en-US" dirty="0" smtClean="0">
                <a:latin typeface="Lucida Fax" pitchFamily="18" charset="0"/>
              </a:rPr>
              <a:t>trained will “master” the knowledge and skills on which the training is</a:t>
            </a:r>
            <a:r>
              <a:rPr lang="en-US" b="1" dirty="0" smtClean="0">
                <a:latin typeface="Lucida Fax" pitchFamily="18" charset="0"/>
              </a:rPr>
              <a:t> </a:t>
            </a:r>
            <a:r>
              <a:rPr lang="en-US" dirty="0" smtClean="0">
                <a:latin typeface="Lucida Fax" pitchFamily="18" charset="0"/>
              </a:rPr>
              <a:t>based.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Fax" pitchFamily="18" charset="0"/>
              </a:rPr>
              <a:t>Adult learning principles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latin typeface="Lucida Fax" pitchFamily="18" charset="0"/>
              </a:rPr>
              <a:t>ALP: </a:t>
            </a:r>
            <a:r>
              <a:rPr lang="en-US" dirty="0" smtClean="0">
                <a:latin typeface="Lucida Fax" pitchFamily="18" charset="0"/>
              </a:rPr>
              <a:t>learning is participatory, relevant and</a:t>
            </a:r>
            <a:r>
              <a:rPr lang="en-US" b="1" dirty="0" smtClean="0">
                <a:latin typeface="Lucida Fax" pitchFamily="18" charset="0"/>
              </a:rPr>
              <a:t> </a:t>
            </a:r>
            <a:r>
              <a:rPr lang="en-US" dirty="0" smtClean="0">
                <a:latin typeface="Lucida Fax" pitchFamily="18" charset="0"/>
              </a:rPr>
              <a:t>practical through applying/using:-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behavior modeling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competency-based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humanistic training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latin typeface="Lucida Fax" pitchFamily="18" charset="0"/>
              </a:rPr>
              <a:t>Behavior modeling</a:t>
            </a:r>
            <a:r>
              <a:rPr lang="en-US" dirty="0" smtClean="0">
                <a:latin typeface="Lucida Fax" pitchFamily="18" charset="0"/>
              </a:rPr>
              <a:t/>
            </a:r>
            <a:br>
              <a:rPr lang="en-US" dirty="0" smtClean="0">
                <a:latin typeface="Lucida Fax" pitchFamily="18" charset="0"/>
              </a:rPr>
            </a:b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A person learns most rapidly and effectively from watching someone perform (model) a skill or activity.  It takes place in three stages:-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Skill Acquisition: knows the steps and their sequence to perform the required skill or activity but needs assistance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Skill Competency: can perform the required skill or activity correctly 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Lucida Fax" pitchFamily="18" charset="0"/>
              </a:rPr>
              <a:t>Skill Proficiency: efficiently performs the required skill or activity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776</Words>
  <Application>Microsoft Office PowerPoint</Application>
  <PresentationFormat>On-screen Show (4:3)</PresentationFormat>
  <Paragraphs>120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Outline</vt:lpstr>
      <vt:lpstr>Primary Health Care</vt:lpstr>
      <vt:lpstr>Slide 4</vt:lpstr>
      <vt:lpstr>The Goal of  In service Training</vt:lpstr>
      <vt:lpstr>In-service Training Methodology</vt:lpstr>
      <vt:lpstr>Mastery Training</vt:lpstr>
      <vt:lpstr>Adult learning principles</vt:lpstr>
      <vt:lpstr>Behavior modeling </vt:lpstr>
      <vt:lpstr>Slide 10</vt:lpstr>
      <vt:lpstr>Kolb’s theory of experiential learning cycle</vt:lpstr>
      <vt:lpstr> Developing a Course Syllabus </vt:lpstr>
      <vt:lpstr>Training Guide: Structure</vt:lpstr>
      <vt:lpstr>Training Guide: …</vt:lpstr>
      <vt:lpstr>Training Guide: … </vt:lpstr>
      <vt:lpstr>Slide 16</vt:lpstr>
      <vt:lpstr>Study finding</vt:lpstr>
      <vt:lpstr>Study finding</vt:lpstr>
      <vt:lpstr>Training modality</vt:lpstr>
      <vt:lpstr>Digital Module Development</vt:lpstr>
      <vt:lpstr>Blended learning</vt:lpstr>
      <vt:lpstr>Digital IRT Module Development</vt:lpstr>
      <vt:lpstr>Digital IRT</vt:lpstr>
      <vt:lpstr>Concept of eLearning</vt:lpstr>
      <vt:lpstr>Thank You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ismail - [2010]</cp:lastModifiedBy>
  <cp:revision>12</cp:revision>
  <dcterms:created xsi:type="dcterms:W3CDTF">2019-12-17T05:14:40Z</dcterms:created>
  <dcterms:modified xsi:type="dcterms:W3CDTF">2019-12-18T20:39:33Z</dcterms:modified>
</cp:coreProperties>
</file>